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8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E58FDC-A445-4C6E-AF36-3E43B06B08A4}" type="datetimeFigureOut">
              <a:rPr lang="ru-RU" smtClean="0"/>
              <a:pPr/>
              <a:t>ср 26.01.22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5F8254-13C1-403B-BB57-C1C3C19EA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352928" cy="54726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СЕМИНАР-ПРАКТИКУМ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«ПЛАНИРОВАНИЕ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 ОРГАНИЗАЦИЯ УЧЕБНОГО ЗАНЯТИЯ»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r>
              <a:rPr lang="ru-RU" sz="2700" i="1" dirty="0" smtClean="0"/>
              <a:t>Методист </a:t>
            </a:r>
            <a:r>
              <a:rPr lang="ru-RU" sz="2700" i="1" dirty="0" err="1" smtClean="0"/>
              <a:t>Кибак</a:t>
            </a:r>
            <a:r>
              <a:rPr lang="ru-RU" sz="2700" i="1" dirty="0" smtClean="0"/>
              <a:t> Н.Н.</a:t>
            </a: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формулировке темы учебного занятия: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должна быть краткой, четкой, грамотно сформулированной;</a:t>
            </a:r>
          </a:p>
          <a:p>
            <a:r>
              <a:rPr lang="ru-RU" dirty="0" smtClean="0"/>
              <a:t>должна соответствовать записи в КТП, учебном журнале и плане учебного занятия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Требования к целям учебного занятия: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краткость,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четкость,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диагностичность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500" b="1" dirty="0" smtClean="0">
                <a:solidFill>
                  <a:srgbClr val="C00000"/>
                </a:solidFill>
              </a:rPr>
              <a:t>Триединая цель учебного занятия: </a:t>
            </a:r>
          </a:p>
          <a:p>
            <a:pPr algn="ctr">
              <a:buNone/>
            </a:pPr>
            <a:endParaRPr lang="ru-RU" sz="35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обучающая,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развивающая,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воспитывающая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Дидактический пятиугольник</a:t>
            </a: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915816" y="2276872"/>
            <a:ext cx="3528392" cy="3024336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268760"/>
            <a:ext cx="2880320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Методы обучения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780928"/>
            <a:ext cx="2232248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Триединая цель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2780928"/>
            <a:ext cx="2160240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Конечный результат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013176"/>
            <a:ext cx="2592288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организации познавательной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5013176"/>
            <a:ext cx="2736304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Средства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обучения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208823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Тема учебного занятия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564904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учебного занятия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564904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Конечный результат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555776" y="314096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96136" y="314096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ХОД ЗАНЯТИЯ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(КОМБИНИРОВАННОГО)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I. </a:t>
            </a:r>
            <a:r>
              <a:rPr lang="ru-RU" dirty="0" smtClean="0"/>
              <a:t>Организационно-воспитательный момент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II.</a:t>
            </a:r>
            <a:r>
              <a:rPr lang="ru-RU" dirty="0" smtClean="0"/>
              <a:t> Опрос учащихся (</a:t>
            </a:r>
            <a:r>
              <a:rPr lang="ru-RU" i="1" dirty="0" smtClean="0"/>
              <a:t>не более 20 минут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III.</a:t>
            </a:r>
            <a:r>
              <a:rPr lang="ru-RU" dirty="0" smtClean="0"/>
              <a:t> Ознакомление с темой, постановка учебных  целей и задач. Актуальность темы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IV.</a:t>
            </a:r>
            <a:r>
              <a:rPr lang="ru-RU" dirty="0" smtClean="0"/>
              <a:t> Изучение нового материала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V.</a:t>
            </a:r>
            <a:r>
              <a:rPr lang="ru-RU" dirty="0" smtClean="0"/>
              <a:t>  Закрепление изученного материала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VI.</a:t>
            </a:r>
            <a:r>
              <a:rPr lang="ru-RU" dirty="0" smtClean="0"/>
              <a:t> Итог занятия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VII.</a:t>
            </a:r>
            <a:r>
              <a:rPr lang="ru-RU" dirty="0" smtClean="0"/>
              <a:t> Рефлексия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VIII.</a:t>
            </a:r>
            <a:r>
              <a:rPr lang="ru-RU" dirty="0" smtClean="0"/>
              <a:t> Задание на дом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IX.</a:t>
            </a:r>
            <a:r>
              <a:rPr lang="ru-RU" dirty="0" smtClean="0"/>
              <a:t> Литература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Степень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эффективности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применяемых</a:t>
            </a:r>
          </a:p>
          <a:p>
            <a:pPr>
              <a:buNone/>
            </a:pPr>
            <a:r>
              <a:rPr lang="ru-RU" b="1" smtClean="0">
                <a:solidFill>
                  <a:srgbClr val="C00000"/>
                </a:solidFill>
              </a:rPr>
              <a:t>методов </a:t>
            </a:r>
            <a:r>
              <a:rPr lang="ru-RU" b="1" dirty="0" smtClean="0">
                <a:solidFill>
                  <a:srgbClr val="C00000"/>
                </a:solidFill>
              </a:rPr>
              <a:t>и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приемов в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обучении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66124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Лекция -</a:t>
            </a:r>
            <a:r>
              <a:rPr lang="ru-RU" b="1" dirty="0" smtClean="0">
                <a:solidFill>
                  <a:srgbClr val="C00000"/>
                </a:solidFill>
              </a:rPr>
              <a:t>5%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797152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Чтение -</a:t>
            </a:r>
            <a:r>
              <a:rPr lang="ru-RU" b="1" dirty="0" smtClean="0">
                <a:solidFill>
                  <a:srgbClr val="C00000"/>
                </a:solidFill>
              </a:rPr>
              <a:t>10%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93305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Технические средства – </a:t>
            </a:r>
            <a:r>
              <a:rPr lang="ru-RU" sz="1600" b="1" dirty="0" smtClean="0">
                <a:solidFill>
                  <a:srgbClr val="C00000"/>
                </a:solidFill>
              </a:rPr>
              <a:t>20%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996952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Наглядные средства – </a:t>
            </a:r>
            <a:r>
              <a:rPr lang="ru-RU" sz="1600" b="1" dirty="0" smtClean="0">
                <a:solidFill>
                  <a:srgbClr val="C00000"/>
                </a:solidFill>
              </a:rPr>
              <a:t>50%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213285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Коллективное обсуждение проблемы -</a:t>
            </a:r>
            <a:r>
              <a:rPr lang="ru-RU" sz="1600" b="1" dirty="0" smtClean="0">
                <a:solidFill>
                  <a:srgbClr val="C00000"/>
                </a:solidFill>
              </a:rPr>
              <a:t>50%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1268760"/>
            <a:ext cx="20882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Практическое обучение-</a:t>
            </a:r>
            <a:r>
              <a:rPr lang="ru-RU" sz="1600" b="1" dirty="0" smtClean="0">
                <a:solidFill>
                  <a:srgbClr val="C00000"/>
                </a:solidFill>
              </a:rPr>
              <a:t>70%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40466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Обучение других  - </a:t>
            </a:r>
            <a:r>
              <a:rPr lang="ru-RU" b="1" dirty="0" smtClean="0">
                <a:solidFill>
                  <a:srgbClr val="C00000"/>
                </a:solidFill>
              </a:rPr>
              <a:t>90%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632764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ХОД ЗАНЯТИЯ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(практического)</a:t>
            </a:r>
          </a:p>
          <a:p>
            <a:pPr algn="ctr">
              <a:buNone/>
            </a:pPr>
            <a:endParaRPr lang="ru-RU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9600" dirty="0" smtClean="0"/>
              <a:t>I. </a:t>
            </a:r>
            <a:r>
              <a:rPr lang="ru-RU" sz="9600" dirty="0" smtClean="0"/>
              <a:t>Организационно-воспитательный момент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II.</a:t>
            </a:r>
            <a:r>
              <a:rPr lang="ru-RU" sz="9600" dirty="0" smtClean="0"/>
              <a:t> Ознакомление с темой, постановка учебных  целей и задач. Актуальность темы учебного занятия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III.</a:t>
            </a:r>
            <a:r>
              <a:rPr lang="ru-RU" sz="9600" dirty="0" smtClean="0"/>
              <a:t> Актуализация опорных знаний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IV.</a:t>
            </a:r>
            <a:r>
              <a:rPr lang="ru-RU" sz="9600" dirty="0" smtClean="0"/>
              <a:t> Формирование понятий, способов действий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V.</a:t>
            </a:r>
            <a:r>
              <a:rPr lang="ru-RU" sz="9600" dirty="0" smtClean="0"/>
              <a:t>  Закрепление изученного материала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VI.</a:t>
            </a:r>
            <a:r>
              <a:rPr lang="ru-RU" sz="9600" dirty="0" smtClean="0"/>
              <a:t> Подведение итогов занятия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VII.</a:t>
            </a:r>
            <a:r>
              <a:rPr lang="ru-RU" sz="9600" dirty="0" smtClean="0"/>
              <a:t> Рефлексия 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VIII.</a:t>
            </a:r>
            <a:r>
              <a:rPr lang="ru-RU" sz="9600" dirty="0" smtClean="0"/>
              <a:t> Задание на дом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IX.</a:t>
            </a:r>
            <a:r>
              <a:rPr lang="ru-RU" sz="9600" dirty="0" smtClean="0"/>
              <a:t> Литература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Распределение времени на практическом занятии</a:t>
            </a:r>
          </a:p>
          <a:p>
            <a:pPr>
              <a:buNone/>
            </a:pPr>
            <a:r>
              <a:rPr lang="en-US" sz="9600" dirty="0" smtClean="0"/>
              <a:t>I</a:t>
            </a:r>
            <a:r>
              <a:rPr lang="ru-RU" sz="9600" dirty="0" smtClean="0"/>
              <a:t>- </a:t>
            </a:r>
            <a:r>
              <a:rPr lang="en-US" sz="9600" dirty="0" smtClean="0"/>
              <a:t>III</a:t>
            </a:r>
            <a:r>
              <a:rPr lang="ru-RU" sz="9600" dirty="0" smtClean="0"/>
              <a:t> этапы – </a:t>
            </a:r>
            <a:r>
              <a:rPr lang="ru-RU" sz="9600" dirty="0" smtClean="0">
                <a:solidFill>
                  <a:srgbClr val="FF0000"/>
                </a:solidFill>
              </a:rPr>
              <a:t>10%</a:t>
            </a:r>
            <a:r>
              <a:rPr lang="ru-RU" sz="9600" dirty="0" smtClean="0"/>
              <a:t> времени</a:t>
            </a:r>
          </a:p>
          <a:p>
            <a:pPr>
              <a:buNone/>
            </a:pPr>
            <a:r>
              <a:rPr lang="en-US" sz="9600" dirty="0" smtClean="0"/>
              <a:t>IV</a:t>
            </a:r>
            <a:r>
              <a:rPr lang="ru-RU" sz="9600" dirty="0" smtClean="0"/>
              <a:t> этап – </a:t>
            </a:r>
            <a:r>
              <a:rPr lang="ru-RU" sz="9600" dirty="0" smtClean="0">
                <a:solidFill>
                  <a:srgbClr val="FF0000"/>
                </a:solidFill>
              </a:rPr>
              <a:t>70%</a:t>
            </a:r>
            <a:r>
              <a:rPr lang="ru-RU" sz="9600" dirty="0" smtClean="0"/>
              <a:t> времени</a:t>
            </a:r>
          </a:p>
          <a:p>
            <a:pPr>
              <a:buNone/>
            </a:pPr>
            <a:r>
              <a:rPr lang="en-US" sz="9600" dirty="0" smtClean="0"/>
              <a:t>VI</a:t>
            </a:r>
            <a:r>
              <a:rPr lang="ru-RU" sz="9600" dirty="0" smtClean="0"/>
              <a:t> – </a:t>
            </a:r>
            <a:r>
              <a:rPr lang="en-US" sz="9600" dirty="0" smtClean="0"/>
              <a:t>IX</a:t>
            </a:r>
            <a:r>
              <a:rPr lang="ru-RU" sz="9600" dirty="0" smtClean="0"/>
              <a:t> этапы – </a:t>
            </a:r>
            <a:r>
              <a:rPr lang="ru-RU" sz="9600" dirty="0" smtClean="0">
                <a:solidFill>
                  <a:srgbClr val="FF0000"/>
                </a:solidFill>
              </a:rPr>
              <a:t>2</a:t>
            </a:r>
            <a:r>
              <a:rPr lang="ru-RU" sz="9600" dirty="0" smtClean="0">
                <a:solidFill>
                  <a:srgbClr val="FF0000"/>
                </a:solidFill>
              </a:rPr>
              <a:t>0</a:t>
            </a:r>
            <a:r>
              <a:rPr lang="ru-RU" sz="9600" dirty="0" smtClean="0">
                <a:solidFill>
                  <a:srgbClr val="FF0000"/>
                </a:solidFill>
              </a:rPr>
              <a:t>% </a:t>
            </a:r>
            <a:r>
              <a:rPr lang="ru-RU" sz="9600" dirty="0" smtClean="0"/>
              <a:t>времени</a:t>
            </a:r>
            <a:endParaRPr lang="ru-RU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96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389560" cy="659735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Преимущества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практического занятия</a:t>
            </a:r>
          </a:p>
          <a:p>
            <a:pPr algn="ctr">
              <a:buNone/>
            </a:pPr>
            <a:endParaRPr lang="ru-RU" sz="5000" dirty="0" smtClean="0">
              <a:solidFill>
                <a:srgbClr val="FF0000"/>
              </a:solidFill>
            </a:endParaRPr>
          </a:p>
          <a:p>
            <a:r>
              <a:rPr lang="ru-RU" sz="5000" dirty="0" smtClean="0"/>
              <a:t>Обучение проходит более успешно, если сопровождается практическими действиями.</a:t>
            </a:r>
          </a:p>
          <a:p>
            <a:r>
              <a:rPr lang="ru-RU" sz="5000" dirty="0" smtClean="0"/>
              <a:t> Пока один учащийся выполняет практические задания, другие могут наблюдать и комментировать.</a:t>
            </a:r>
          </a:p>
          <a:p>
            <a:r>
              <a:rPr lang="ru-RU" sz="5000" dirty="0" smtClean="0"/>
              <a:t> Преподаватель может непосредственно общаться с меньшим числом учащихся.</a:t>
            </a:r>
          </a:p>
          <a:p>
            <a:r>
              <a:rPr lang="ru-RU" sz="5000" dirty="0" smtClean="0"/>
              <a:t>Предоставляется возможность для конструктивной обратной связи и закрепления материала со стороны преподавателя.</a:t>
            </a:r>
          </a:p>
          <a:p>
            <a:r>
              <a:rPr lang="ru-RU" sz="5000" dirty="0" smtClean="0"/>
              <a:t> Успешное применение навыков укрепляет чувство уверенности учащегося в самом себе.</a:t>
            </a:r>
          </a:p>
          <a:p>
            <a:r>
              <a:rPr lang="ru-RU" sz="5000" dirty="0" smtClean="0"/>
              <a:t>Выявляет для учащегося то, что нуждается в дальнейшем совершенствовании.</a:t>
            </a:r>
          </a:p>
          <a:p>
            <a:r>
              <a:rPr lang="ru-RU" sz="5000" dirty="0" smtClean="0"/>
              <a:t>Приближает абстрактное обучение к реальности.</a:t>
            </a:r>
          </a:p>
          <a:p>
            <a:r>
              <a:rPr lang="ru-RU" sz="5000" dirty="0" smtClean="0"/>
              <a:t> Помогает связать воедино ключевые моменты учебной программы.</a:t>
            </a:r>
          </a:p>
          <a:p>
            <a:r>
              <a:rPr lang="ru-RU" sz="5000" dirty="0" smtClean="0"/>
              <a:t> Переносит центр внимания на учащегося.</a:t>
            </a:r>
          </a:p>
          <a:p>
            <a:r>
              <a:rPr lang="ru-RU" sz="5000" dirty="0" smtClean="0"/>
              <a:t> Закрепляет пройденный материал.</a:t>
            </a:r>
          </a:p>
          <a:p>
            <a:r>
              <a:rPr lang="ru-RU" sz="5000" dirty="0" smtClean="0"/>
              <a:t> Позволяет преподавателю увидеть моменты, требующие повторного рассмотрения.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9229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FF0000"/>
                </a:solidFill>
              </a:rPr>
              <a:t>В типовых учебных планах по специальностям </a:t>
            </a:r>
          </a:p>
          <a:p>
            <a:pPr algn="ctr">
              <a:buNone/>
            </a:pPr>
            <a:r>
              <a:rPr lang="ru-RU" sz="3100" b="1" u="sng" dirty="0" smtClean="0">
                <a:solidFill>
                  <a:srgbClr val="FF0000"/>
                </a:solidFill>
              </a:rPr>
              <a:t>на практические занятия </a:t>
            </a:r>
          </a:p>
          <a:p>
            <a:pPr algn="ctr">
              <a:buNone/>
            </a:pPr>
            <a:r>
              <a:rPr lang="ru-RU" sz="3100" b="1" dirty="0" smtClean="0">
                <a:solidFill>
                  <a:srgbClr val="FF0000"/>
                </a:solidFill>
              </a:rPr>
              <a:t>отведено следующее количество учебных часов:</a:t>
            </a:r>
          </a:p>
          <a:p>
            <a:pPr algn="ctr">
              <a:buNone/>
            </a:pPr>
            <a:endParaRPr lang="ru-RU" sz="3100" b="1" dirty="0" smtClean="0">
              <a:solidFill>
                <a:srgbClr val="FF0000"/>
              </a:solidFill>
            </a:endParaRPr>
          </a:p>
          <a:p>
            <a:r>
              <a:rPr lang="ru-RU" sz="3100" dirty="0" smtClean="0"/>
              <a:t>специальность «Сестринское дело» - </a:t>
            </a:r>
            <a:r>
              <a:rPr lang="ru-RU" sz="3100" b="1" dirty="0" smtClean="0">
                <a:solidFill>
                  <a:srgbClr val="00B050"/>
                </a:solidFill>
              </a:rPr>
              <a:t>57,7%</a:t>
            </a:r>
            <a:r>
              <a:rPr lang="ru-RU" sz="3100" dirty="0" smtClean="0"/>
              <a:t>; </a:t>
            </a:r>
          </a:p>
          <a:p>
            <a:endParaRPr lang="ru-RU" sz="3100" dirty="0" smtClean="0"/>
          </a:p>
          <a:p>
            <a:r>
              <a:rPr lang="ru-RU" sz="3100" dirty="0" smtClean="0"/>
              <a:t> специальность «Зубопротезное дело» - </a:t>
            </a:r>
            <a:r>
              <a:rPr lang="ru-RU" sz="3100" b="1" dirty="0" smtClean="0">
                <a:solidFill>
                  <a:srgbClr val="00B050"/>
                </a:solidFill>
              </a:rPr>
              <a:t>74%</a:t>
            </a:r>
            <a:r>
              <a:rPr lang="ru-RU" sz="3100" dirty="0" smtClean="0"/>
              <a:t>;</a:t>
            </a:r>
          </a:p>
          <a:p>
            <a:pPr>
              <a:buNone/>
            </a:pPr>
            <a:endParaRPr lang="ru-RU" sz="3100" b="1" dirty="0" smtClean="0">
              <a:solidFill>
                <a:srgbClr val="00B050"/>
              </a:solidFill>
            </a:endParaRPr>
          </a:p>
          <a:p>
            <a:r>
              <a:rPr lang="ru-RU" sz="3100" dirty="0" smtClean="0"/>
              <a:t>специальность «Лечебное дело» - </a:t>
            </a:r>
            <a:r>
              <a:rPr lang="ru-RU" sz="3100" b="1" dirty="0" smtClean="0">
                <a:solidFill>
                  <a:srgbClr val="00B050"/>
                </a:solidFill>
              </a:rPr>
              <a:t>48,8%</a:t>
            </a:r>
            <a:r>
              <a:rPr lang="ru-RU" sz="31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8640"/>
            <a:ext cx="8183880" cy="452966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9600" b="1" i="1" dirty="0" smtClean="0"/>
              <a:t>VI</a:t>
            </a:r>
            <a:r>
              <a:rPr lang="ru-RU" sz="9600" b="1" i="1" dirty="0" smtClean="0"/>
              <a:t>. Подведение итогов занятия</a:t>
            </a:r>
            <a:r>
              <a:rPr lang="ru-RU" sz="9600" i="1" dirty="0" smtClean="0"/>
              <a:t> </a:t>
            </a:r>
          </a:p>
          <a:p>
            <a:pPr algn="ctr">
              <a:buNone/>
            </a:pPr>
            <a:r>
              <a:rPr lang="ru-RU" sz="9600" i="1" dirty="0" smtClean="0"/>
              <a:t>(</a:t>
            </a:r>
            <a:r>
              <a:rPr lang="ru-RU" sz="8000" i="1" dirty="0" smtClean="0"/>
              <a:t>оценивание результатов учебной деятельности, выставление отметок)</a:t>
            </a:r>
          </a:p>
          <a:p>
            <a:pPr algn="ctr">
              <a:buNone/>
            </a:pPr>
            <a:endParaRPr lang="ru-RU" sz="9600" i="1" dirty="0" smtClean="0"/>
          </a:p>
          <a:p>
            <a:pPr algn="ctr">
              <a:buNone/>
            </a:pPr>
            <a:r>
              <a:rPr lang="ru-RU" sz="9600" dirty="0" smtClean="0"/>
              <a:t>Лист оценивания</a:t>
            </a:r>
          </a:p>
          <a:p>
            <a:pPr algn="ctr">
              <a:buNone/>
            </a:pPr>
            <a:r>
              <a:rPr lang="ru-RU" sz="9600" dirty="0" smtClean="0"/>
              <a:t>(</a:t>
            </a:r>
            <a:r>
              <a:rPr lang="ru-RU" sz="8000" i="1" dirty="0" smtClean="0"/>
              <a:t>пример</a:t>
            </a:r>
            <a:r>
              <a:rPr lang="ru-RU" sz="9600" dirty="0" smtClean="0"/>
              <a:t>)</a:t>
            </a:r>
          </a:p>
          <a:p>
            <a:pPr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endParaRPr lang="ru-RU" sz="9600" dirty="0" smtClean="0"/>
          </a:p>
          <a:p>
            <a:endParaRPr lang="ru-RU" sz="9600" dirty="0" smtClean="0"/>
          </a:p>
          <a:p>
            <a:pPr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3" y="2276872"/>
          <a:ext cx="8424942" cy="448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84"/>
                <a:gridCol w="1005963"/>
                <a:gridCol w="1083344"/>
                <a:gridCol w="1242945"/>
                <a:gridCol w="1131708"/>
                <a:gridCol w="1225747"/>
                <a:gridCol w="1080120"/>
                <a:gridCol w="1152131"/>
              </a:tblGrid>
              <a:tr h="244391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</a:t>
                      </a:r>
                      <a:r>
                        <a:rPr lang="ru-RU" baseline="0" dirty="0" smtClean="0"/>
                        <a:t>/</a:t>
                      </a:r>
                      <a:r>
                        <a:rPr lang="ru-RU" baseline="0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</a:t>
                      </a:r>
                      <a:r>
                        <a:rPr lang="ru-RU" dirty="0" err="1" smtClean="0"/>
                        <a:t>уча-ще-гося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Фрон-таль-ный</a:t>
                      </a:r>
                      <a:r>
                        <a:rPr lang="ru-RU" dirty="0" smtClean="0"/>
                        <a:t> опрос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1600" dirty="0" smtClean="0"/>
                        <a:t>6</a:t>
                      </a:r>
                    </a:p>
                    <a:p>
                      <a:pPr algn="ctr"/>
                      <a:r>
                        <a:rPr lang="ru-RU" sz="1600" dirty="0" smtClean="0"/>
                        <a:t>баллов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Выпол-нение</a:t>
                      </a:r>
                      <a:r>
                        <a:rPr lang="ru-RU" dirty="0" smtClean="0"/>
                        <a:t> мани</a:t>
                      </a:r>
                    </a:p>
                    <a:p>
                      <a:r>
                        <a:rPr lang="ru-RU" dirty="0" err="1" smtClean="0"/>
                        <a:t>пу-ляций</a:t>
                      </a:r>
                      <a:r>
                        <a:rPr lang="ru-RU" dirty="0" smtClean="0"/>
                        <a:t>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</a:t>
                      </a:r>
                      <a:r>
                        <a:rPr lang="ru-RU" sz="1600" dirty="0" smtClean="0"/>
                        <a:t>10 баллов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Реше-ние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ситуа-цион-ных</a:t>
                      </a:r>
                      <a:r>
                        <a:rPr lang="ru-RU" dirty="0" smtClean="0"/>
                        <a:t> задач</a:t>
                      </a:r>
                    </a:p>
                    <a:p>
                      <a:r>
                        <a:rPr lang="ru-RU" dirty="0" smtClean="0"/>
                        <a:t>    </a:t>
                      </a:r>
                    </a:p>
                    <a:p>
                      <a:r>
                        <a:rPr lang="ru-RU" dirty="0" smtClean="0"/>
                        <a:t>     </a:t>
                      </a:r>
                      <a:r>
                        <a:rPr lang="ru-RU" sz="1600" dirty="0" smtClean="0"/>
                        <a:t>8 баллов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baseline="0" dirty="0" err="1" smtClean="0"/>
                        <a:t>заня-тии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</a:t>
                      </a:r>
                    </a:p>
                    <a:p>
                      <a:r>
                        <a:rPr lang="ru-RU" sz="1600" baseline="0" dirty="0" smtClean="0"/>
                        <a:t>     6 баллов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</a:t>
                      </a:r>
                      <a:r>
                        <a:rPr lang="ru-RU" dirty="0" err="1" smtClean="0"/>
                        <a:t>бал-лов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/>
                        <a:t>    30 баллов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Итого-вая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отмет-ка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10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0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0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0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ЦЕЛЬ</a:t>
            </a:r>
          </a:p>
          <a:p>
            <a:pPr algn="ct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рассмотреть основные подходы к планированию и организации учебного занятия, которые позволят в минимально короткие сроки обучения максимально усвоить обучающимися необходимый объем учебного материала.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6067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VIII</a:t>
            </a:r>
            <a:r>
              <a:rPr lang="ru-RU" b="1" dirty="0" smtClean="0"/>
              <a:t>. Задание на дом</a:t>
            </a:r>
            <a:endParaRPr lang="ru-RU" dirty="0" smtClean="0"/>
          </a:p>
          <a:p>
            <a:r>
              <a:rPr lang="ru-RU" i="1" u="sng" dirty="0" smtClean="0"/>
              <a:t>Основная дидактическая цель домашнего задания заключается в повторении и закреплении материала, изученного на  учебном занятии.</a:t>
            </a:r>
            <a:endParaRPr lang="ru-RU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r>
              <a:rPr lang="ru-RU" dirty="0" smtClean="0"/>
              <a:t>, с. 154-163.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ru-RU" dirty="0" smtClean="0"/>
              <a:t>2</a:t>
            </a:r>
            <a:r>
              <a:rPr lang="en-US" dirty="0" smtClean="0"/>
              <a:t>]</a:t>
            </a:r>
            <a:r>
              <a:rPr lang="ru-RU" dirty="0" smtClean="0"/>
              <a:t>, с. 36-41.</a:t>
            </a:r>
          </a:p>
          <a:p>
            <a:pPr>
              <a:buNone/>
            </a:pPr>
            <a:r>
              <a:rPr lang="ru-RU" dirty="0" smtClean="0"/>
              <a:t>Повторить тему «…».</a:t>
            </a:r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r>
              <a:rPr lang="ru-RU" sz="2400" i="1" dirty="0" smtClean="0"/>
              <a:t>Пример:</a:t>
            </a:r>
            <a:endParaRPr lang="ru-RU" sz="2400" dirty="0" smtClean="0"/>
          </a:p>
          <a:p>
            <a:pPr algn="ctr">
              <a:buNone/>
            </a:pPr>
            <a:r>
              <a:rPr lang="ru-RU" sz="2400" i="1" dirty="0" smtClean="0"/>
              <a:t>Ориентировочная карта для самостоятельной подготовки учащихся</a:t>
            </a:r>
            <a:endParaRPr lang="ru-RU" sz="2400" dirty="0" smtClean="0"/>
          </a:p>
          <a:p>
            <a:pPr algn="ctr">
              <a:buNone/>
            </a:pPr>
            <a:r>
              <a:rPr lang="ru-RU" sz="2400" i="1" dirty="0" smtClean="0"/>
              <a:t>по следующей теме…</a:t>
            </a:r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b="1" dirty="0" smtClean="0"/>
              <a:t>IX.</a:t>
            </a:r>
            <a:r>
              <a:rPr lang="ru-RU" b="1" dirty="0" smtClean="0"/>
              <a:t> Литература</a:t>
            </a:r>
          </a:p>
          <a:p>
            <a:pPr marL="514350" indent="-514350">
              <a:buNone/>
            </a:pPr>
            <a:r>
              <a:rPr lang="ru-RU" dirty="0" smtClean="0"/>
              <a:t>1. Комар В.И. Инфекционные болезни и сестринское дело – Минск, </a:t>
            </a:r>
            <a:r>
              <a:rPr lang="ru-RU" dirty="0" err="1" smtClean="0"/>
              <a:t>Вышэйшая</a:t>
            </a:r>
            <a:r>
              <a:rPr lang="ru-RU" dirty="0" smtClean="0"/>
              <a:t> школа, 2006.</a:t>
            </a:r>
          </a:p>
          <a:p>
            <a:pPr marL="514350" indent="-51435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Яромич</a:t>
            </a:r>
            <a:r>
              <a:rPr lang="ru-RU" dirty="0" smtClean="0"/>
              <a:t> И.В. Сестринское дело и манипуляционная техника – Минск, 2003.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645024"/>
          <a:ext cx="8208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Указания к выполнению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Советы преподавателю, который проводит практическое занятие:</a:t>
            </a:r>
          </a:p>
          <a:p>
            <a:pPr>
              <a:buNone/>
            </a:pPr>
            <a:r>
              <a:rPr lang="ru-RU" sz="2000" dirty="0" smtClean="0"/>
              <a:t>1. Заранее подготовьте все основные и вспомогательные материалы для проведения ПЗ;</a:t>
            </a:r>
          </a:p>
          <a:p>
            <a:pPr>
              <a:buNone/>
            </a:pPr>
            <a:r>
              <a:rPr lang="ru-RU" sz="2000" dirty="0" smtClean="0"/>
              <a:t>2. Внимательно слушайте и наблюдайте за происходящим в аудитории;</a:t>
            </a:r>
          </a:p>
          <a:p>
            <a:pPr>
              <a:buNone/>
            </a:pPr>
            <a:r>
              <a:rPr lang="ru-RU" sz="2000" dirty="0" smtClean="0"/>
              <a:t>3. Находитесь рядом с учащимся, выполняющим практические действия (манипуляции);</a:t>
            </a:r>
          </a:p>
          <a:p>
            <a:pPr>
              <a:buNone/>
            </a:pPr>
            <a:r>
              <a:rPr lang="ru-RU" sz="2000" dirty="0" smtClean="0"/>
              <a:t>4. Постарайтесь, чтобы каждый учащийся смог принять участие в практическом действии (манипуляции);</a:t>
            </a:r>
          </a:p>
          <a:p>
            <a:pPr>
              <a:buNone/>
            </a:pPr>
            <a:r>
              <a:rPr lang="ru-RU" sz="2000" dirty="0" smtClean="0"/>
              <a:t>5. Поддерживайте честную, прямую и незамедлительную обратную связь;</a:t>
            </a:r>
          </a:p>
          <a:p>
            <a:pPr>
              <a:buNone/>
            </a:pPr>
            <a:r>
              <a:rPr lang="ru-RU" sz="2000" dirty="0" smtClean="0"/>
              <a:t>6. Следите за тем, чтобы обратная связь со стороны других учащихся была уважительной, заботливой и конструктивной;</a:t>
            </a:r>
          </a:p>
          <a:p>
            <a:pPr>
              <a:buNone/>
            </a:pPr>
            <a:r>
              <a:rPr lang="ru-RU" sz="2000" dirty="0" smtClean="0"/>
              <a:t>7. Применяйте фронтальные и  групповые формы работы, максимально используйте индивидуальные формы с целью повышения ответственности каждого учащегося за самостоятельное выполнение практического задания;</a:t>
            </a:r>
          </a:p>
          <a:p>
            <a:pPr>
              <a:buNone/>
            </a:pPr>
            <a:r>
              <a:rPr lang="ru-RU" sz="2000" dirty="0" smtClean="0"/>
              <a:t>8. Грамотно распределите время на практическом занятии.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892480" cy="59949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rgbClr val="FF0000"/>
                </a:solidFill>
              </a:rPr>
              <a:t>ЗАКЛЮЧЕНИЕ</a:t>
            </a:r>
          </a:p>
          <a:p>
            <a:pPr algn="ctr">
              <a:buNone/>
            </a:pPr>
            <a:endParaRPr lang="ru-RU" sz="39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smtClean="0"/>
              <a:t>		Педагоги </a:t>
            </a:r>
            <a:r>
              <a:rPr lang="ru-RU" sz="3600" dirty="0" smtClean="0"/>
              <a:t>должны понимать, </a:t>
            </a:r>
            <a:r>
              <a:rPr lang="ru-RU" sz="3600" dirty="0" smtClean="0"/>
              <a:t>что</a:t>
            </a:r>
            <a:r>
              <a:rPr lang="ru-RU" sz="3600" dirty="0" smtClean="0"/>
              <a:t>:</a:t>
            </a:r>
            <a:endParaRPr lang="ru-RU" sz="3600" dirty="0" smtClean="0"/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 </a:t>
            </a:r>
            <a:r>
              <a:rPr lang="ru-RU" sz="3600" dirty="0" smtClean="0"/>
              <a:t>чтобы учить других, надо учиться самому</a:t>
            </a:r>
            <a:r>
              <a:rPr lang="ru-RU" sz="36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 </a:t>
            </a:r>
            <a:r>
              <a:rPr lang="ru-RU" sz="3600" dirty="0" smtClean="0"/>
              <a:t>чтобы воспитывать других, надо начинать воспитание с  себя; </a:t>
            </a:r>
            <a:endParaRPr lang="ru-RU" sz="3600" dirty="0" smtClean="0"/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чтобы </a:t>
            </a:r>
            <a:r>
              <a:rPr lang="ru-RU" sz="3600" dirty="0" smtClean="0"/>
              <a:t>развивать других, самому надо постоянно развиваться. </a:t>
            </a:r>
            <a:endParaRPr lang="ru-RU" sz="3600" dirty="0" smtClean="0"/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Лишь </a:t>
            </a:r>
            <a:r>
              <a:rPr lang="ru-RU" sz="3600" dirty="0" smtClean="0"/>
              <a:t>непрерывная работа над собой, самообразование, самосовершенствование и самоконтроль позволят педагогу быть успешным в профессиональной деятельности, стать для обучающихся образцом для подражания.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Открытая книга с лестницей до выпускной крышки Premium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535684" cy="489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18388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КОДЕКС РЕСПУБЛИКИ БЕЛАРУСЬ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ОБ ОБРАЗОВАНИИ (СТ. 196) </a:t>
            </a:r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Основной формой организации образовательного процесса при реализации  образовательных программ среднего специального образования является учебное занятие: урок, лекция, курсовое проектирование, семинарское, лабораторное, практическое и иное занятие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Ян </a:t>
            </a:r>
            <a:r>
              <a:rPr lang="ru-RU" b="1" dirty="0" err="1" smtClean="0">
                <a:solidFill>
                  <a:srgbClr val="C00000"/>
                </a:solidFill>
              </a:rPr>
              <a:t>Амос</a:t>
            </a:r>
            <a:r>
              <a:rPr lang="ru-RU" b="1" dirty="0" smtClean="0">
                <a:solidFill>
                  <a:srgbClr val="C00000"/>
                </a:solidFill>
              </a:rPr>
              <a:t> Коменский </a:t>
            </a:r>
            <a:r>
              <a:rPr lang="ru-RU" dirty="0" smtClean="0"/>
              <a:t>(</a:t>
            </a:r>
            <a:r>
              <a:rPr lang="en-US" dirty="0" smtClean="0"/>
              <a:t>XVII </a:t>
            </a:r>
            <a:r>
              <a:rPr lang="ru-RU" dirty="0" smtClean="0"/>
              <a:t>в.) – </a:t>
            </a:r>
          </a:p>
          <a:p>
            <a:pPr algn="ctr">
              <a:buNone/>
            </a:pPr>
            <a:r>
              <a:rPr lang="ru-RU" i="1" dirty="0" smtClean="0"/>
              <a:t>великий чешский педагог-гуманист, писатель, религиозный и общественный деятель. Основоположник педагогики как самостоятельной дисциплины, систематизатор и популяризатор классно-урочной системы.  </a:t>
            </a:r>
          </a:p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Ян Амос КОМЕНСЬКИЙ - фундатор європейської педагогіки Нового часу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3677809" cy="35881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45544" cy="5994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КЛАССНО-УРОЧНАЯ СИСТЕМА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</a:t>
            </a:r>
            <a:r>
              <a:rPr lang="ru-RU" dirty="0" smtClean="0"/>
              <a:t>аспределение учащихся по группам;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</a:t>
            </a:r>
            <a:r>
              <a:rPr lang="ru-RU" dirty="0" smtClean="0"/>
              <a:t>чебное занятие регламентируется временными рамками;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</a:t>
            </a:r>
            <a:r>
              <a:rPr lang="ru-RU" dirty="0" smtClean="0"/>
              <a:t>анятия проводятся в соответствии с расписанием;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</a:t>
            </a:r>
            <a:r>
              <a:rPr lang="ru-RU" dirty="0" smtClean="0"/>
              <a:t>одержание учебного материала определяется учебной программой;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</a:t>
            </a:r>
            <a:r>
              <a:rPr lang="ru-RU" dirty="0" smtClean="0"/>
              <a:t>пирается на такие понятия, </a:t>
            </a:r>
            <a:r>
              <a:rPr lang="ru-RU" dirty="0" smtClean="0"/>
              <a:t>как учебный год, учебный день, </a:t>
            </a:r>
            <a:r>
              <a:rPr lang="ru-RU" dirty="0" smtClean="0"/>
              <a:t>учебное занятие (урок), </a:t>
            </a:r>
            <a:r>
              <a:rPr lang="ru-RU" dirty="0" smtClean="0"/>
              <a:t>перерыв между занятиями, каникулы и т.д.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8"/>
            <a:ext cx="2088232" cy="47525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Учебное занятие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76672"/>
            <a:ext cx="4968552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фиксируется в документах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700808"/>
            <a:ext cx="4968552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проявляется в отношении учащихся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к учебной дисциплине и преподавателю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491880" y="3212976"/>
            <a:ext cx="4968552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отражается в отзывах родителей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91880" y="4581128"/>
            <a:ext cx="4968552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способствует формированию имиджа учреждения образования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771800" y="105273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771800" y="220486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771800" y="357301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771800" y="508518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smtClean="0">
                <a:solidFill>
                  <a:srgbClr val="C00000"/>
                </a:solidFill>
              </a:rPr>
              <a:t>Вопросы, которые мы задаем  себе перед проведением учебного занятия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327549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эффективно построить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учебное занятие?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добиться результата?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быть успешным самому и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обеспечить успех учащимся?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700" b="1" dirty="0" smtClean="0">
                <a:solidFill>
                  <a:srgbClr val="C00000"/>
                </a:solidFill>
              </a:rPr>
              <a:t>Обязательные требования к планированию учебного занятия: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 тема  учебного занятия должна соответствовать КТП, а содержание – учебной программе;</a:t>
            </a:r>
          </a:p>
          <a:p>
            <a:endParaRPr lang="ru-RU" dirty="0" smtClean="0"/>
          </a:p>
          <a:p>
            <a:r>
              <a:rPr lang="ru-RU" dirty="0" smtClean="0"/>
              <a:t>продумать, какой учебный материал (лекционный или дидактический материалы,  инструкции, протоколы, приказы) или оборудование (для  практических занятий),   необходимо подготовить к данному занятию;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составить план учебного занятия.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Утвержденная </a:t>
            </a:r>
          </a:p>
          <a:p>
            <a:pPr algn="ctr">
              <a:buNone/>
            </a:pPr>
            <a:r>
              <a:rPr lang="ru-RU" sz="3600" dirty="0" smtClean="0"/>
              <a:t>форма теоретического </a:t>
            </a:r>
          </a:p>
          <a:p>
            <a:pPr algn="ctr">
              <a:buNone/>
            </a:pPr>
            <a:r>
              <a:rPr lang="ru-RU" sz="3600" dirty="0" smtClean="0"/>
              <a:t>и практического занятия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559</TotalTime>
  <Words>872</Words>
  <Application>Microsoft Office PowerPoint</Application>
  <PresentationFormat>Экран (4:3)</PresentationFormat>
  <Paragraphs>253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СЕМИНАР-ПРАКТИКУМ  «ПЛАНИРОВАНИЕ  И ОРГАНИЗАЦИЯ УЧЕБНОГО ЗАНЯТИЯ»                            Методист Кибак Н.Н.</vt:lpstr>
      <vt:lpstr>Слайд 2</vt:lpstr>
      <vt:lpstr>Слайд 3</vt:lpstr>
      <vt:lpstr>Слайд 4</vt:lpstr>
      <vt:lpstr>Слайд 5</vt:lpstr>
      <vt:lpstr>способствует формированию имиджа учреждения образования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 «ПЛАНИРОВАНИЕ  И ОРГАНИЗАЦИЯ УЧЕБНОГО ЗАНЯТИЯ»                            Методист Кибак Н.Н.</dc:title>
  <dc:creator>Uzers</dc:creator>
  <cp:lastModifiedBy>Uzers</cp:lastModifiedBy>
  <cp:revision>71</cp:revision>
  <dcterms:created xsi:type="dcterms:W3CDTF">2022-01-19T12:00:51Z</dcterms:created>
  <dcterms:modified xsi:type="dcterms:W3CDTF">2022-01-26T08:50:30Z</dcterms:modified>
</cp:coreProperties>
</file>